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23100" cy="9309100"/>
  <p:embeddedFontLst>
    <p:embeddedFont>
      <p:font typeface="Source Sans Pr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ermanent Marker" panose="020B0604020202020204" charset="0"/>
      <p:regular r:id="rId24"/>
    </p:embeddedFont>
    <p:embeddedFont>
      <p:font typeface="Roboto Slab" panose="020B0604020202020204" charset="0"/>
      <p:regular r:id="rId25"/>
      <p:bold r:id="rId26"/>
    </p:embeddedFont>
    <p:embeddedFont>
      <p:font typeface="Merriweather Sans" panose="020B0604020202020204" charset="0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Arial Unicode MS" panose="020B0604020202020204" pitchFamily="34" charset="-128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3" autoAdjust="0"/>
  </p:normalViewPr>
  <p:slideViewPr>
    <p:cSldViewPr snapToGrid="0" showGuides="1">
      <p:cViewPr varScale="1">
        <p:scale>
          <a:sx n="91" d="100"/>
          <a:sy n="91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D00F8-E224-440E-837D-F7D1CDC9AB65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1866E-EA51-4A55-B041-1FDC23F2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6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6453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7317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6125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54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dirty="0"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598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dirty="0"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51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269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dirty="0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17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63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dirty="0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21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6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635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dirty="0"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36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6600" b="0" i="0" u="none" strike="noStrike" cap="none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36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786150" y="410825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Shape 67"/>
          <p:cNvGrpSpPr/>
          <p:nvPr/>
        </p:nvGrpSpPr>
        <p:grpSpPr>
          <a:xfrm>
            <a:off x="7399712" y="147317"/>
            <a:ext cx="1625029" cy="796502"/>
            <a:chOff x="7079097" y="277053"/>
            <a:chExt cx="1625029" cy="796502"/>
          </a:xfrm>
        </p:grpSpPr>
        <p:sp>
          <p:nvSpPr>
            <p:cNvPr id="68" name="Shape 68"/>
            <p:cNvSpPr/>
            <p:nvPr/>
          </p:nvSpPr>
          <p:spPr>
            <a:xfrm rot="480000">
              <a:off x="7112238" y="382672"/>
              <a:ext cx="1558746" cy="58526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47357"/>
                </a:gs>
                <a:gs pos="50000">
                  <a:srgbClr val="BEA680"/>
                </a:gs>
                <a:gs pos="100000">
                  <a:srgbClr val="E3C799"/>
                </a:gs>
              </a:gsLst>
              <a:lin ang="27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Permanent Marker"/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SAUSD</a:t>
              </a:r>
            </a:p>
          </p:txBody>
        </p:sp>
        <p:pic>
          <p:nvPicPr>
            <p:cNvPr id="69" name="Shape 6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53400" y="533400"/>
              <a:ext cx="457200" cy="4322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74014" y="403663"/>
            <a:ext cx="457200" cy="432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48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48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799" y="79050"/>
            <a:ext cx="1712923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8" cy="109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ct val="100000"/>
              <a:buFont typeface="Source Sans Pro"/>
              <a:buChar char="◎"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ct val="100000"/>
              <a:buFont typeface="Source Sans Pro"/>
              <a:buChar char="○"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ct val="100000"/>
              <a:buFont typeface="Source Sans Pro"/>
              <a:buChar char="◉"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Font typeface="Source Sans Pro"/>
              <a:buNone/>
              <a:defRPr sz="3600" b="0" i="1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grpSp>
        <p:nvGrpSpPr>
          <p:cNvPr id="26" name="Shape 26"/>
          <p:cNvGrpSpPr/>
          <p:nvPr/>
        </p:nvGrpSpPr>
        <p:grpSpPr>
          <a:xfrm>
            <a:off x="3593400" y="1074283"/>
            <a:ext cx="1957200" cy="1093199"/>
            <a:chOff x="3593400" y="1760083"/>
            <a:chExt cx="1957200" cy="1093199"/>
          </a:xfrm>
        </p:grpSpPr>
        <p:sp>
          <p:nvSpPr>
            <p:cNvPr id="27" name="Shape 27"/>
            <p:cNvSpPr txBox="1"/>
            <p:nvPr/>
          </p:nvSpPr>
          <p:spPr>
            <a:xfrm>
              <a:off x="3593400" y="1872096"/>
              <a:ext cx="1957200" cy="8714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ct val="25000"/>
                <a:buFont typeface="Source Sans Pro"/>
                <a:buNone/>
              </a:pPr>
              <a:r>
                <a:rPr lang="en-US" sz="6000" b="1" i="0" u="none" strike="noStrike" cap="none" dirty="0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28" name="Shape 28"/>
            <p:cNvSpPr/>
            <p:nvPr/>
          </p:nvSpPr>
          <p:spPr>
            <a:xfrm>
              <a:off x="4025400" y="1760083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4190700" y="1925383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0" name="Shape 30"/>
          <p:cNvCxnSpPr>
            <a:endCxn id="28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 rot="10800000">
            <a:off x="4114798" y="269683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Shape 32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799" y="79050"/>
            <a:ext cx="1712923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86150" y="410825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82799" y="79050"/>
            <a:ext cx="1712923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5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8265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82799" y="79050"/>
            <a:ext cx="1712923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86150" y="410825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 rtl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5873832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2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82799" y="79050"/>
            <a:ext cx="1712923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799" y="79050"/>
            <a:ext cx="1712923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799" y="79050"/>
            <a:ext cx="1712923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5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indent="0">
              <a:spcBef>
                <a:spcPts val="0"/>
              </a:spcBef>
              <a:buClr>
                <a:srgbClr val="0091EA"/>
              </a:buClr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iewpure.com/Pnpjt31-4mQ?start=0&amp;end=0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ewpure.com/Pnpjt31-4mQ?start=0&amp;end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774808"/>
            <a:ext cx="6149288" cy="500699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381000" y="609600"/>
            <a:ext cx="5714998" cy="1524000"/>
          </a:xfrm>
          <a:prstGeom prst="roundRect">
            <a:avLst>
              <a:gd name="adj" fmla="val 16667"/>
            </a:avLst>
          </a:prstGeom>
          <a:solidFill>
            <a:srgbClr val="F9F8F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Merriweather Sans"/>
              <a:buNone/>
            </a:pPr>
            <a:r>
              <a:rPr lang="es-ES" sz="3200" b="1" i="0" u="none" strike="noStrike" cap="none" dirty="0" smtClean="0">
                <a:solidFill>
                  <a:srgbClr val="7F7F7F"/>
                </a:solidFill>
                <a:latin typeface="+mj-lt"/>
                <a:ea typeface="Merriweather Sans"/>
                <a:cs typeface="Merriweather Sans"/>
                <a:sym typeface="Merriweather Sans"/>
              </a:rPr>
              <a:t>Informacion inicial</a:t>
            </a:r>
            <a:br>
              <a:rPr lang="es-ES" sz="3200" b="1" i="0" u="none" strike="noStrike" cap="none" dirty="0" smtClean="0">
                <a:solidFill>
                  <a:srgbClr val="7F7F7F"/>
                </a:solidFill>
                <a:latin typeface="+mj-lt"/>
                <a:ea typeface="Merriweather Sans"/>
                <a:cs typeface="Merriweather Sans"/>
                <a:sym typeface="Merriweather Sans"/>
              </a:rPr>
            </a:br>
            <a:r>
              <a:rPr lang="es-ES" sz="3200" b="1" i="0" u="none" strike="noStrike" cap="none" dirty="0" smtClean="0">
                <a:solidFill>
                  <a:srgbClr val="7F7F7F"/>
                </a:solidFill>
                <a:latin typeface="+mj-lt"/>
                <a:ea typeface="Merriweather Sans"/>
                <a:cs typeface="Merriweather Sans"/>
                <a:sym typeface="Merriweather Sans"/>
              </a:rPr>
              <a:t>Punto de acceso (hotspot)</a:t>
            </a:r>
            <a:endParaRPr lang="es-ES" sz="3200" b="1" i="0" u="none" strike="noStrike" cap="none" dirty="0">
              <a:solidFill>
                <a:srgbClr val="7F7F7F"/>
              </a:solidFill>
              <a:latin typeface="+mj-lt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8458200" cy="58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4025" y="3204865"/>
            <a:ext cx="2924175" cy="3653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127000" y="3117525"/>
            <a:ext cx="5129700" cy="1225800"/>
          </a:xfrm>
          <a:prstGeom prst="roundRect">
            <a:avLst>
              <a:gd name="adj" fmla="val 16667"/>
            </a:avLst>
          </a:prstGeom>
          <a:solidFill>
            <a:srgbClr val="C1C1C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Abra la aplicación de </a:t>
            </a:r>
            <a:r>
              <a:rPr lang="es-ES" sz="20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su Chromebook para conectarse a su red de </a:t>
            </a:r>
            <a:r>
              <a:rPr lang="es-ES" sz="20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s-E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(esquina inferior derecha)</a:t>
            </a:r>
            <a:endParaRPr lang="es-ES"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127000" y="4876800"/>
            <a:ext cx="4105282" cy="1123712"/>
          </a:xfrm>
          <a:prstGeom prst="roundRect">
            <a:avLst>
              <a:gd name="adj" fmla="val 16667"/>
            </a:avLst>
          </a:prstGeom>
          <a:solidFill>
            <a:srgbClr val="C1C1C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Pulse la flecha para encontrar la red inalámbrica a la que desea conectar el Chromebook.</a:t>
            </a:r>
            <a:endParaRPr lang="es-E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 rot="20589604">
            <a:off x="4529219" y="4607822"/>
            <a:ext cx="1242773" cy="33711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Shape 159"/>
          <p:cNvGrpSpPr/>
          <p:nvPr/>
        </p:nvGrpSpPr>
        <p:grpSpPr>
          <a:xfrm>
            <a:off x="152399" y="1644859"/>
            <a:ext cx="8305799" cy="1123712"/>
            <a:chOff x="152400" y="1767125"/>
            <a:chExt cx="7467600" cy="1123712"/>
          </a:xfrm>
        </p:grpSpPr>
        <p:sp>
          <p:nvSpPr>
            <p:cNvPr id="160" name="Shape 160"/>
            <p:cNvSpPr/>
            <p:nvPr/>
          </p:nvSpPr>
          <p:spPr>
            <a:xfrm>
              <a:off x="152400" y="1767125"/>
              <a:ext cx="7467600" cy="1123712"/>
            </a:xfrm>
            <a:prstGeom prst="roundRect">
              <a:avLst>
                <a:gd name="adj" fmla="val 16667"/>
              </a:avLst>
            </a:prstGeom>
            <a:solidFill>
              <a:srgbClr val="C1C1C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284163" marR="0" lvl="0" indent="-28416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AutoNum type="arabicPeriod"/>
              </a:pPr>
              <a:r>
                <a:rPr lang="es-ES" sz="20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Encienda su </a:t>
              </a:r>
              <a:r>
                <a:rPr lang="es-ES" sz="2000" b="0" i="1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hotspot</a:t>
              </a:r>
              <a:r>
                <a:rPr lang="es-ES" sz="20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móvil y su Chromebook habilitado para </a:t>
              </a:r>
              <a:r>
                <a:rPr lang="es-ES" sz="2000" b="0" i="1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WiFi</a:t>
              </a:r>
              <a:r>
                <a:rPr lang="es-ES" sz="20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1" name="Shape 16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03864" y="2216377"/>
              <a:ext cx="1033375" cy="6537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Shape 162"/>
          <p:cNvSpPr/>
          <p:nvPr/>
        </p:nvSpPr>
        <p:spPr>
          <a:xfrm rot="10800000" flipH="1">
            <a:off x="4343400" y="4190997"/>
            <a:ext cx="3233057" cy="2667002"/>
          </a:xfrm>
          <a:prstGeom prst="bentArrow">
            <a:avLst>
              <a:gd name="adj1" fmla="val 5118"/>
              <a:gd name="adj2" fmla="val 6194"/>
              <a:gd name="adj3" fmla="val 25000"/>
              <a:gd name="adj4" fmla="val 43750"/>
            </a:avLst>
          </a:prstGeom>
          <a:solidFill>
            <a:srgbClr val="C00000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ct val="25000"/>
              <a:buFont typeface="Merriweather Sans"/>
              <a:buNone/>
            </a:pPr>
            <a:r>
              <a:rPr lang="es-ES" sz="3600" b="0" i="0" u="none" strike="noStrike" cap="none" dirty="0" smtClean="0">
                <a:solidFill>
                  <a:srgbClr val="675E47"/>
                </a:solidFill>
                <a:latin typeface="+mj-lt"/>
                <a:ea typeface="Merriweather Sans"/>
                <a:cs typeface="Merriweather Sans"/>
                <a:sym typeface="Merriweather Sans"/>
              </a:rPr>
              <a:t>Conectar el Chromebook al hotspot</a:t>
            </a:r>
            <a:endParaRPr lang="es-ES" sz="3600" b="0" i="0" u="none" strike="noStrike" cap="none" dirty="0">
              <a:solidFill>
                <a:srgbClr val="675E47"/>
              </a:solidFill>
              <a:latin typeface="+mj-lt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3325" y="1058200"/>
            <a:ext cx="549371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Vídeo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>
                <a:latin typeface="+mn-lt"/>
                <a:hlinkClick r:id="rId6"/>
              </a:rPr>
              <a:t>Connecting Your Chromebook to </a:t>
            </a:r>
            <a:r>
              <a:rPr lang="en-US" sz="2000" dirty="0" smtClean="0">
                <a:latin typeface="+mn-lt"/>
                <a:hlinkClick r:id="rId6"/>
              </a:rPr>
              <a:t>WiFi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675E47"/>
              </a:buClr>
              <a:buSzPct val="25000"/>
            </a:pPr>
            <a:r>
              <a:rPr lang="es-ES" sz="3600" dirty="0" smtClean="0">
                <a:solidFill>
                  <a:srgbClr val="675E47"/>
                </a:solidFill>
                <a:latin typeface="+mj-lt"/>
                <a:ea typeface="Merriweather Sans"/>
                <a:cs typeface="Merriweather Sans"/>
                <a:sym typeface="Merriweather Sans"/>
              </a:rPr>
              <a:t>Conectar el Chromebook al hotspot</a:t>
            </a:r>
            <a:endParaRPr lang="es-ES" sz="3600" dirty="0">
              <a:solidFill>
                <a:srgbClr val="675E47"/>
              </a:solidFill>
              <a:latin typeface="+mj-lt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84582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127000" y="3185635"/>
            <a:ext cx="5257799" cy="783192"/>
          </a:xfrm>
          <a:prstGeom prst="roundRect">
            <a:avLst>
              <a:gd name="adj" fmla="val 16667"/>
            </a:avLst>
          </a:prstGeom>
          <a:solidFill>
            <a:srgbClr val="C1C1C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Seleccione el nombre de su red de </a:t>
            </a:r>
            <a:r>
              <a:rPr lang="es-ES" sz="20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casa o el </a:t>
            </a:r>
            <a:r>
              <a:rPr lang="es-ES" sz="20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hotspot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SAUSD.</a:t>
            </a:r>
            <a:endParaRPr lang="es-E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83122" y="4675905"/>
            <a:ext cx="5257799" cy="2145267"/>
          </a:xfrm>
          <a:prstGeom prst="roundRect">
            <a:avLst>
              <a:gd name="adj" fmla="val 16667"/>
            </a:avLst>
          </a:prstGeom>
          <a:solidFill>
            <a:srgbClr val="C1C1C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Escriba la contraseña de </a:t>
            </a:r>
            <a:r>
              <a:rPr lang="es-ES" sz="20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su </a:t>
            </a:r>
            <a:r>
              <a:rPr lang="es-ES" sz="20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hotspot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SAUSD.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Pulse en </a:t>
            </a:r>
            <a:r>
              <a:rPr lang="es-ES" sz="20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9100" y="1875115"/>
            <a:ext cx="1055382" cy="600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Shape 174"/>
          <p:cNvGrpSpPr/>
          <p:nvPr/>
        </p:nvGrpSpPr>
        <p:grpSpPr>
          <a:xfrm>
            <a:off x="76199" y="1143000"/>
            <a:ext cx="7594107" cy="1464231"/>
            <a:chOff x="76199" y="1143000"/>
            <a:chExt cx="7594107" cy="1464231"/>
          </a:xfrm>
        </p:grpSpPr>
        <p:sp>
          <p:nvSpPr>
            <p:cNvPr id="175" name="Shape 175"/>
            <p:cNvSpPr/>
            <p:nvPr/>
          </p:nvSpPr>
          <p:spPr>
            <a:xfrm>
              <a:off x="76199" y="1143000"/>
              <a:ext cx="7594107" cy="1464231"/>
            </a:xfrm>
            <a:prstGeom prst="roundRect">
              <a:avLst>
                <a:gd name="adj" fmla="val 16667"/>
              </a:avLst>
            </a:prstGeom>
            <a:solidFill>
              <a:srgbClr val="C1C1C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s-ES" sz="20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4. Encuentre el nombre y contraseña del </a:t>
              </a:r>
              <a:r>
                <a:rPr lang="es-ES" sz="2000" b="0" i="1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hotspot</a:t>
              </a:r>
              <a:r>
                <a:rPr lang="es-ES" sz="20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sz="2000" b="0" i="1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WiFi</a:t>
              </a:r>
              <a:r>
                <a:rPr lang="es-ES" sz="20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lang="es-ES" sz="20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s-ES" sz="20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 la pantalla </a:t>
              </a:r>
              <a:r>
                <a:rPr lang="es-ES" sz="2000" b="0" i="1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WiFi Name and Password</a:t>
              </a:r>
              <a:r>
                <a:rPr lang="es-ES" sz="20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  <p:pic>
          <p:nvPicPr>
            <p:cNvPr id="176" name="Shape 1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27940" y="1288788"/>
              <a:ext cx="1135084" cy="1210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Shape 177"/>
            <p:cNvSpPr/>
            <p:nvPr/>
          </p:nvSpPr>
          <p:spPr>
            <a:xfrm rot="20185440">
              <a:off x="4709468" y="1902207"/>
              <a:ext cx="1716299" cy="18893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8" name="Shape 1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7342" y="3179365"/>
            <a:ext cx="3050856" cy="339913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 rot="1165568">
            <a:off x="2958371" y="4306543"/>
            <a:ext cx="2973299" cy="274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36667" y="5172326"/>
            <a:ext cx="2683325" cy="164884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 rot="699399">
            <a:off x="2487009" y="6142346"/>
            <a:ext cx="1568972" cy="2102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 rot="817576">
            <a:off x="1885246" y="5510371"/>
            <a:ext cx="902416" cy="859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1820851"/>
            <a:ext cx="1149365" cy="653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786150" y="715625"/>
            <a:ext cx="7571700" cy="8083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Merriweather Sans"/>
              <a:buNone/>
            </a:pPr>
            <a:r>
              <a:rPr lang="es-ES" sz="3600" b="0" i="0" u="none" strike="noStrike" cap="none" dirty="0" smtClean="0">
                <a:solidFill>
                  <a:srgbClr val="7F7F7F"/>
                </a:solidFill>
                <a:latin typeface="+mj-lt"/>
                <a:ea typeface="Merriweather Sans"/>
                <a:cs typeface="Merriweather Sans"/>
                <a:sym typeface="Merriweather Sans"/>
              </a:rPr>
              <a:t>Preguntas</a:t>
            </a:r>
            <a:endParaRPr lang="es-ES" sz="3600" b="0" i="0" u="none" strike="noStrike" cap="none" dirty="0">
              <a:solidFill>
                <a:srgbClr val="7F7F7F"/>
              </a:solidFill>
              <a:latin typeface="+mj-lt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949" y="1371600"/>
            <a:ext cx="2679498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19200" y="4572000"/>
            <a:ext cx="2514599" cy="157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33646">
            <a:off x="2375793" y="2858522"/>
            <a:ext cx="1600199" cy="144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18100" y="4484855"/>
            <a:ext cx="1752599" cy="17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779082">
            <a:off x="4367731" y="2922253"/>
            <a:ext cx="1600200" cy="1447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378545" y="1524000"/>
            <a:ext cx="8454737" cy="153888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conectar un Chromebook en casa, necesitará una red inalámbrica en casa o un </a:t>
            </a:r>
            <a:r>
              <a:rPr lang="es-ES" sz="2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 hotspot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1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egresado de la Academia de Ciudadanía Digital, su escuela le proporcionará:</a:t>
            </a:r>
            <a:endParaRPr lang="es-ES"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724400"/>
            <a:ext cx="1524000" cy="96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94131">
            <a:off x="3611370" y="5572753"/>
            <a:ext cx="1236767" cy="70548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733079" y="634425"/>
            <a:ext cx="699334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Merriweather Sans"/>
              <a:buNone/>
            </a:pPr>
            <a:r>
              <a:rPr lang="es-ES" sz="3200" b="0" i="0" u="none" strike="noStrike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  <a:sym typeface="Merriweather Sans"/>
              </a:rPr>
              <a:t>Conectarse desde casa</a:t>
            </a:r>
            <a:endParaRPr lang="es-ES" sz="3200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  <a:sym typeface="Merriweather Sans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609600" y="6278748"/>
            <a:ext cx="80771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B20"/>
              </a:buClr>
              <a:buSzPct val="25000"/>
              <a:buFont typeface="Calibri"/>
              <a:buNone/>
            </a:pPr>
            <a:r>
              <a:rPr lang="es-ES" sz="2000" b="1" i="0" u="none" strike="noStrike" cap="none" dirty="0" smtClean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Nota: </a:t>
            </a:r>
            <a:r>
              <a:rPr lang="es-ES" sz="2000" b="0" i="0" u="none" strike="noStrike" cap="none" dirty="0" smtClean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Su escuela puede ayudar a conectar su Chromebook con su </a:t>
            </a:r>
            <a:r>
              <a:rPr lang="es-ES" sz="2000" b="0" i="1" u="none" strike="noStrike" cap="none" dirty="0" smtClean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hotspot</a:t>
            </a:r>
            <a:r>
              <a:rPr lang="es-ES" sz="2000" b="0" i="0" u="none" strike="noStrike" cap="none" dirty="0" smtClean="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" sz="2000" b="0" i="0" u="none" strike="noStrike" cap="none" dirty="0">
              <a:solidFill>
                <a:srgbClr val="2F2B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762000" y="3124200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B20"/>
              </a:buClr>
              <a:buSzPct val="100000"/>
              <a:buFont typeface="Noto Sans Symbols"/>
              <a:buChar char="❖"/>
            </a:pPr>
            <a:r>
              <a:rPr lang="es-ES" sz="2200" b="0" i="0" u="none" strike="noStrike" cap="none" dirty="0" smtClean="0">
                <a:solidFill>
                  <a:srgbClr val="2F2B20"/>
                </a:solidFill>
                <a:latin typeface="Arial"/>
                <a:ea typeface="Arial"/>
                <a:cs typeface="Arial"/>
                <a:sym typeface="Arial"/>
              </a:rPr>
              <a:t>Chromebook</a:t>
            </a:r>
          </a:p>
          <a:p>
            <a:pPr marL="3429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B20"/>
              </a:buClr>
              <a:buSzPct val="100000"/>
              <a:buFont typeface="Noto Sans Symbols"/>
              <a:buChar char="❖"/>
            </a:pPr>
            <a:r>
              <a:rPr lang="es-ES" sz="2200" b="0" i="0" u="none" strike="noStrike" cap="none" dirty="0" smtClean="0">
                <a:solidFill>
                  <a:srgbClr val="2F2B20"/>
                </a:solidFill>
                <a:latin typeface="Arial"/>
                <a:ea typeface="Arial"/>
                <a:cs typeface="Arial"/>
                <a:sym typeface="Arial"/>
              </a:rPr>
              <a:t>Ratón</a:t>
            </a:r>
          </a:p>
          <a:p>
            <a:pPr marL="3429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B20"/>
              </a:buClr>
              <a:buSzPct val="100000"/>
              <a:buFont typeface="Noto Sans Symbols"/>
              <a:buChar char="❖"/>
            </a:pPr>
            <a:r>
              <a:rPr lang="es-ES" sz="2200" b="0" i="0" u="none" strike="noStrike" cap="none" dirty="0" smtClean="0">
                <a:solidFill>
                  <a:srgbClr val="2F2B20"/>
                </a:solidFill>
                <a:latin typeface="Arial"/>
                <a:ea typeface="Arial"/>
                <a:cs typeface="Arial"/>
                <a:sym typeface="Arial"/>
              </a:rPr>
              <a:t>Sprint Netgear </a:t>
            </a:r>
            <a:r>
              <a:rPr lang="es-ES" sz="2200" b="0" i="1" u="none" strike="noStrike" cap="none" dirty="0" smtClean="0">
                <a:solidFill>
                  <a:srgbClr val="2F2B20"/>
                </a:solidFill>
                <a:latin typeface="Arial"/>
                <a:ea typeface="Arial"/>
                <a:cs typeface="Arial"/>
                <a:sym typeface="Arial"/>
              </a:rPr>
              <a:t>WiFi Hotspot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84062" y="4601626"/>
            <a:ext cx="2757407" cy="173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533400" y="704039"/>
            <a:ext cx="67055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Merriweather Sans"/>
              <a:buNone/>
            </a:pPr>
            <a:r>
              <a:rPr lang="es-ES" sz="3600" b="0" i="0" u="none" strike="noStrike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erriweather Sans"/>
                <a:cs typeface="Merriweather Sans"/>
                <a:sym typeface="Merriweather Sans"/>
              </a:rPr>
              <a:t>Veamos una red inalambrica y/o WiFi</a:t>
            </a:r>
            <a:endParaRPr lang="es-ES" sz="3600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685800" y="2023408"/>
            <a:ext cx="7619999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red inalámbrica usa ondas radiales para conectar laptops, teléfonos celulares y otros dispositivos a Internet.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1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1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 conecta un dispositivo a </a:t>
            </a:r>
            <a:r>
              <a:rPr lang="es-ES" sz="2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 hotspot</a:t>
            </a: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un café, biblioteca u otro lugar público, se está conectando a la red inalámbrica de ese negocio.</a:t>
            </a:r>
            <a:endParaRPr lang="es-ES"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5555" y="3810000"/>
            <a:ext cx="2274044" cy="24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1340528" y="4419600"/>
            <a:ext cx="4191000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Chromebooks </a:t>
            </a:r>
            <a:r>
              <a:rPr lang="es-ES" sz="2200" dirty="0" smtClean="0"/>
              <a:t>de SAUSD se conectan a</a:t>
            </a: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Internet mediante conexiones de red inalámbrica. </a:t>
            </a:r>
            <a:endParaRPr lang="es-ES"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 idx="4294967295"/>
          </p:nvPr>
        </p:nvSpPr>
        <p:spPr>
          <a:xfrm>
            <a:off x="164236" y="274650"/>
            <a:ext cx="802097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s-ES" sz="3600" dirty="0" smtClean="0">
                <a:solidFill>
                  <a:srgbClr val="7F7F7F"/>
                </a:solidFill>
                <a:latin typeface="+mj-lt"/>
                <a:ea typeface="Merriweather Sans"/>
                <a:cs typeface="Merriweather Sans"/>
                <a:sym typeface="Merriweather Sans"/>
              </a:rPr>
              <a:t>¿Que es un punto de acceso (hotspot)</a:t>
            </a:r>
            <a:r>
              <a:rPr lang="es-ES" sz="3600" b="0" i="0" u="none" strike="noStrike" cap="none" dirty="0" smtClean="0">
                <a:solidFill>
                  <a:srgbClr val="7F7F7F"/>
                </a:solidFill>
                <a:latin typeface="+mj-lt"/>
                <a:ea typeface="Merriweather Sans"/>
                <a:cs typeface="Merriweather Sans"/>
                <a:sym typeface="Merriweather Sans"/>
              </a:rPr>
              <a:t>?</a:t>
            </a:r>
            <a:endParaRPr lang="es-ES" sz="3600" b="0" i="0" u="none" strike="noStrike" cap="none" dirty="0">
              <a:solidFill>
                <a:srgbClr val="7F7F7F"/>
              </a:solidFill>
              <a:latin typeface="+mj-lt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593575" y="1411675"/>
            <a:ext cx="7314600" cy="23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2400" dirty="0" smtClean="0">
                <a:latin typeface="+mn-lt"/>
                <a:ea typeface="Calibri"/>
                <a:cs typeface="Calibri"/>
                <a:sym typeface="Calibri"/>
              </a:rPr>
              <a:t>Le permite conectarse de manera inalámbrica con Chromebooks y </a:t>
            </a:r>
            <a:r>
              <a:rPr lang="es-ES" sz="2400" i="1" dirty="0" smtClean="0">
                <a:latin typeface="+mn-lt"/>
                <a:ea typeface="Calibri"/>
                <a:cs typeface="Calibri"/>
                <a:sym typeface="Calibri"/>
              </a:rPr>
              <a:t>iPads</a:t>
            </a:r>
            <a:r>
              <a:rPr lang="es-ES" sz="2400" dirty="0" smtClean="0">
                <a:latin typeface="+mn-lt"/>
                <a:ea typeface="Calibri"/>
                <a:cs typeface="Calibri"/>
                <a:sym typeface="Calibri"/>
              </a:rPr>
              <a:t> de SAUSD.</a:t>
            </a:r>
            <a:endParaRPr lang="es-ES" sz="2400" dirty="0" smtClean="0">
              <a:solidFill>
                <a:srgbClr val="FF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lang="es-ES" sz="1000" dirty="0" smtClean="0">
              <a:solidFill>
                <a:srgbClr val="FF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-ES" sz="2400" dirty="0" smtClean="0">
                <a:latin typeface="+mn-lt"/>
                <a:ea typeface="Calibri"/>
                <a:cs typeface="Calibri"/>
                <a:sym typeface="Calibri"/>
              </a:rPr>
              <a:t>El </a:t>
            </a:r>
            <a:r>
              <a:rPr lang="es-ES" sz="2400" i="1" dirty="0" smtClean="0">
                <a:latin typeface="+mn-lt"/>
                <a:ea typeface="Calibri"/>
                <a:cs typeface="Calibri"/>
                <a:sym typeface="Calibri"/>
              </a:rPr>
              <a:t>hotspot</a:t>
            </a:r>
            <a:r>
              <a:rPr lang="es-ES" sz="2400" dirty="0" smtClean="0">
                <a:latin typeface="+mn-lt"/>
                <a:ea typeface="Calibri"/>
                <a:cs typeface="Calibri"/>
                <a:sym typeface="Calibri"/>
              </a:rPr>
              <a:t> tiene un nombre y contraseña de red que necesitará escribir en el dispositivo para que el </a:t>
            </a:r>
            <a:r>
              <a:rPr lang="es-ES" sz="2400" i="1" dirty="0" smtClean="0">
                <a:latin typeface="+mn-lt"/>
                <a:ea typeface="Calibri"/>
                <a:cs typeface="Calibri"/>
                <a:sym typeface="Calibri"/>
              </a:rPr>
              <a:t>WiFi hotspot</a:t>
            </a:r>
            <a:r>
              <a:rPr lang="es-ES" sz="2400" dirty="0" smtClean="0">
                <a:latin typeface="+mn-lt"/>
                <a:ea typeface="Calibri"/>
                <a:cs typeface="Calibri"/>
                <a:sym typeface="Calibri"/>
              </a:rPr>
              <a:t> provea acceso a Internet.</a:t>
            </a:r>
            <a:endParaRPr lang="es-ES" sz="2400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688" y="3773668"/>
            <a:ext cx="3666602" cy="23328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300998" y="6148554"/>
            <a:ext cx="4450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4"/>
              </a:rPr>
              <a:t>Vídeo </a:t>
            </a:r>
            <a:r>
              <a:rPr lang="es-ES" dirty="0" err="1">
                <a:hlinkClick r:id="rId4"/>
              </a:rPr>
              <a:t>paracómo</a:t>
            </a:r>
            <a:r>
              <a:rPr lang="es-ES" dirty="0">
                <a:hlinkClick r:id="rId4"/>
              </a:rPr>
              <a:t> conectar un </a:t>
            </a:r>
            <a:r>
              <a:rPr lang="es-ES" dirty="0" err="1">
                <a:hlinkClick r:id="rId4"/>
              </a:rPr>
              <a:t>Chromebook</a:t>
            </a:r>
            <a:r>
              <a:rPr lang="es-ES" dirty="0">
                <a:hlinkClick r:id="rId4"/>
              </a:rPr>
              <a:t> para </a:t>
            </a:r>
            <a:r>
              <a:rPr lang="es-ES" dirty="0" err="1" smtClean="0">
                <a:hlinkClick r:id="rId4"/>
              </a:rPr>
              <a:t>Wi</a:t>
            </a:r>
            <a:r>
              <a:rPr lang="es-ES" dirty="0" smtClean="0">
                <a:hlinkClick r:id="rId4"/>
              </a:rPr>
              <a:t>-Fi 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0" y="57282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25000"/>
              <a:buFont typeface="Roboto Slab"/>
              <a:buNone/>
            </a:pPr>
            <a:r>
              <a:rPr lang="es-ES" sz="3600" b="0" i="0" u="none" strike="noStrike" cap="none" dirty="0" smtClean="0">
                <a:solidFill>
                  <a:srgbClr val="7F7F7F"/>
                </a:solidFill>
                <a:latin typeface="+mj-lt"/>
                <a:ea typeface="Merriweather Sans"/>
                <a:cs typeface="Merriweather Sans"/>
                <a:sym typeface="Merriweather Sans"/>
              </a:rPr>
              <a:t>Comenzar con NETGEAR Hotspot</a:t>
            </a:r>
            <a:br>
              <a:rPr lang="es-ES" sz="3600" b="0" i="0" u="none" strike="noStrike" cap="none" dirty="0" smtClean="0">
                <a:solidFill>
                  <a:srgbClr val="7F7F7F"/>
                </a:solidFill>
                <a:latin typeface="+mj-lt"/>
                <a:ea typeface="Merriweather Sans"/>
                <a:cs typeface="Merriweather Sans"/>
                <a:sym typeface="Merriweather Sans"/>
              </a:rPr>
            </a:br>
            <a:r>
              <a:rPr lang="es-ES" sz="3600" b="0" i="0" u="none" strike="noStrike" cap="none" dirty="0" smtClean="0">
                <a:solidFill>
                  <a:srgbClr val="7F7F7F"/>
                </a:solidFill>
                <a:latin typeface="+mj-lt"/>
                <a:ea typeface="Merriweather Sans"/>
                <a:cs typeface="Merriweather Sans"/>
                <a:sym typeface="Merriweather Sans"/>
              </a:rPr>
              <a:t>Lo que tiene la caja</a:t>
            </a:r>
            <a:endParaRPr lang="es-ES" sz="3600" b="0" i="0" u="none" strike="noStrike" cap="none" dirty="0">
              <a:solidFill>
                <a:srgbClr val="7F7F7F"/>
              </a:solidFill>
              <a:latin typeface="+mj-lt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699855" y="2275343"/>
            <a:ext cx="3321730" cy="267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Dispositivo </a:t>
            </a:r>
            <a:r>
              <a:rPr lang="es-ES" sz="24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hotspot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Cable USB</a:t>
            </a:r>
            <a:endParaRPr lang="es-E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34" y="2848166"/>
            <a:ext cx="2243100" cy="141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800600" y="1828800"/>
            <a:ext cx="3733800" cy="310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8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Guía </a:t>
            </a:r>
            <a:r>
              <a:rPr lang="es-ES" sz="2400" dirty="0" smtClean="0"/>
              <a:t>para comenzar</a:t>
            </a:r>
            <a:endParaRPr lang="es-ES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Adaptador de carga</a:t>
            </a:r>
            <a:endParaRPr lang="es-E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447800" y="6248400"/>
            <a:ext cx="67056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*Para su comodidad la batería ya se ha instalado.</a:t>
            </a:r>
            <a:endParaRPr lang="es-E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34" y="4652580"/>
            <a:ext cx="2057400" cy="17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7082" y="2934848"/>
            <a:ext cx="2459100" cy="13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0" y="4904294"/>
            <a:ext cx="1524000" cy="11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304800" y="662781"/>
            <a:ext cx="7619999" cy="785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Merriweather Sans"/>
              <a:buNone/>
            </a:pPr>
            <a:r>
              <a:rPr lang="es-ES" sz="3600" b="0" i="0" u="none" strike="noStrike" cap="none" dirty="0" smtClean="0">
                <a:solidFill>
                  <a:srgbClr val="7F7F7F"/>
                </a:solidFill>
                <a:latin typeface="+mj-lt"/>
                <a:ea typeface="Merriweather Sans"/>
                <a:cs typeface="Merriweather Sans"/>
                <a:sym typeface="Merriweather Sans"/>
              </a:rPr>
              <a:t>Antes de comenzar</a:t>
            </a:r>
            <a:endParaRPr lang="es-ES" sz="3600" b="0" i="0" u="none" strike="noStrike" cap="none" dirty="0">
              <a:solidFill>
                <a:srgbClr val="7F7F7F"/>
              </a:solidFill>
              <a:latin typeface="+mj-lt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508000" y="1447800"/>
            <a:ext cx="7391399" cy="2831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Cargue la batería del </a:t>
            </a:r>
            <a:r>
              <a:rPr lang="es-ES" sz="2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hotspot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12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Inserte el cable USB en el adaptador de carga.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12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Inserte el extremo pequeño del cable USB en el puerto de carga, debajo del </a:t>
            </a:r>
            <a:r>
              <a:rPr lang="es-ES" sz="2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hotspot</a:t>
            </a: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12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Enchufe el adaptador de carga en un tomacorriente de corriente alterna estándar.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4114800"/>
            <a:ext cx="3505200" cy="210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786150" y="891900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Merriweather Sans"/>
              <a:buNone/>
            </a:pPr>
            <a:r>
              <a:rPr lang="es-ES" sz="3600" b="0" i="0" u="none" strike="noStrike" cap="none" dirty="0" smtClean="0">
                <a:solidFill>
                  <a:srgbClr val="7F7F7F"/>
                </a:solidFill>
                <a:latin typeface="+mj-lt"/>
                <a:ea typeface="Merriweather Sans"/>
                <a:cs typeface="Merriweather Sans"/>
                <a:sym typeface="Merriweather Sans"/>
              </a:rPr>
              <a:t>Su dispositivo hotspot</a:t>
            </a:r>
            <a:endParaRPr lang="es-ES" sz="3600" b="0" i="0" u="none" strike="noStrike" cap="none" dirty="0">
              <a:solidFill>
                <a:srgbClr val="7F7F7F"/>
              </a:solidFill>
              <a:latin typeface="+mj-lt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600" y="2008335"/>
            <a:ext cx="7113000" cy="32494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78384" y="3036163"/>
            <a:ext cx="11363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Pantalla LCD</a:t>
            </a:r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5421" y="4128130"/>
            <a:ext cx="14204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Puerto de antena externa</a:t>
            </a:r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8309" y="4651898"/>
            <a:ext cx="22371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puerto de carga micro-USB</a:t>
            </a:r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8093" y="4138484"/>
            <a:ext cx="14204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Puerto de antena externa</a:t>
            </a:r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6298" y="3589570"/>
            <a:ext cx="17992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Botón de encendido /despertar/navegación</a:t>
            </a:r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457200" y="503237"/>
            <a:ext cx="7619999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Merriweather Sans"/>
              <a:buNone/>
            </a:pPr>
            <a:r>
              <a:rPr lang="es-ES" sz="3600" b="0" i="0" u="none" strike="noStrike" cap="none" dirty="0" smtClean="0">
                <a:solidFill>
                  <a:srgbClr val="7F7F7F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Conectese</a:t>
            </a:r>
            <a:endParaRPr lang="es-ES" sz="3600" b="0" i="0" u="none" strike="noStrike" cap="none" dirty="0">
              <a:solidFill>
                <a:srgbClr val="7F7F7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457198" y="1295400"/>
            <a:ext cx="7390662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Encienda el dispositivo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no está encendido el dispositivo, presione y sostenga el botón de encendido enfrente del dispositivo por cuando menos dos segundos. El dispositivo se activará automáticamente.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772" y="3082098"/>
            <a:ext cx="4162855" cy="16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457200" y="4938117"/>
            <a:ext cx="6476999" cy="1231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Puede tomar varios minutos para que su dispositivo se conecte con la red de Sprint</a:t>
            </a:r>
            <a:r>
              <a:rPr lang="es-E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38" name="Shape 138"/>
          <p:cNvSpPr/>
          <p:nvPr/>
        </p:nvSpPr>
        <p:spPr>
          <a:xfrm>
            <a:off x="4422760" y="3136613"/>
            <a:ext cx="29847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139" name="Shape 139"/>
          <p:cNvSpPr/>
          <p:nvPr/>
        </p:nvSpPr>
        <p:spPr>
          <a:xfrm>
            <a:off x="4422760" y="3136613"/>
            <a:ext cx="29847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381000" y="533400"/>
            <a:ext cx="7619999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Merriweather Sans"/>
              <a:buNone/>
            </a:pPr>
            <a:r>
              <a:rPr lang="es-ES" sz="3600" b="0" i="0" u="none" strike="noStrike" cap="none" dirty="0" smtClean="0">
                <a:solidFill>
                  <a:srgbClr val="7F7F7F"/>
                </a:solidFill>
                <a:latin typeface="+mj-lt"/>
                <a:ea typeface="Merriweather Sans"/>
                <a:cs typeface="Merriweather Sans"/>
                <a:sym typeface="Merriweather Sans"/>
              </a:rPr>
              <a:t>Pantallas principales LCD</a:t>
            </a:r>
            <a:endParaRPr lang="es-ES" sz="3600" b="0" i="0" u="none" strike="noStrike" cap="none" dirty="0">
              <a:solidFill>
                <a:srgbClr val="7F7F7F"/>
              </a:solidFill>
              <a:latin typeface="+mj-lt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381000" y="1430044"/>
            <a:ext cx="7848599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s-ES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Puede ver ajustes básicos y alertas en la pantalla LCD. Presione el botón de Navegación para desplazarse por las pantallas siguientes:</a:t>
            </a:r>
            <a:endParaRPr lang="es-ES"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25" y="4251907"/>
            <a:ext cx="7762875" cy="237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1249" y="2438400"/>
            <a:ext cx="2679498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 rot="5400000">
            <a:off x="3821865" y="3813372"/>
            <a:ext cx="738266" cy="2743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23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C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446</Words>
  <Application>Microsoft Office PowerPoint</Application>
  <PresentationFormat>On-screen Show (4:3)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Source Sans Pro</vt:lpstr>
      <vt:lpstr>Calibri</vt:lpstr>
      <vt:lpstr>Noto Sans Symbols</vt:lpstr>
      <vt:lpstr>Permanent Marker</vt:lpstr>
      <vt:lpstr>Roboto Slab</vt:lpstr>
      <vt:lpstr>Merriweather Sans</vt:lpstr>
      <vt:lpstr>Cambria</vt:lpstr>
      <vt:lpstr>Arial Unicode MS</vt:lpstr>
      <vt:lpstr>Cordelia template</vt:lpstr>
      <vt:lpstr>PowerPoint Presentation</vt:lpstr>
      <vt:lpstr>PowerPoint Presentation</vt:lpstr>
      <vt:lpstr>PowerPoint Presentation</vt:lpstr>
      <vt:lpstr>¿Que es un punto de acceso (hotspot)?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Kling, Anne</dc:creator>
  <cp:lastModifiedBy>Fast, Juanita</cp:lastModifiedBy>
  <cp:revision>23</cp:revision>
  <cp:lastPrinted>2016-03-16T22:35:43Z</cp:lastPrinted>
  <dcterms:modified xsi:type="dcterms:W3CDTF">2016-03-17T17:01:06Z</dcterms:modified>
</cp:coreProperties>
</file>